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90" r:id="rId5"/>
    <p:sldId id="263" r:id="rId6"/>
    <p:sldId id="261" r:id="rId7"/>
    <p:sldId id="294" r:id="rId8"/>
    <p:sldId id="291" r:id="rId9"/>
    <p:sldId id="29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ECAC0-1EEA-AE8C-8891-160889574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544" y="697312"/>
            <a:ext cx="10391777" cy="1552506"/>
          </a:xfrm>
        </p:spPr>
        <p:txBody>
          <a:bodyPr/>
          <a:lstStyle/>
          <a:p>
            <a:pPr algn="ctr"/>
            <a:r>
              <a:rPr lang="ka-GE" sz="2400" b="1" dirty="0"/>
              <a:t>საქართველოს ტექნიკური უნივერსიტეტი</a:t>
            </a:r>
            <a:br>
              <a:rPr lang="ka-GE" sz="2400" b="1" dirty="0"/>
            </a:br>
            <a:r>
              <a:rPr lang="ka-GE" sz="2400" b="1" dirty="0"/>
              <a:t>სამართლისა და საერთაშორისო ურთიერთობების ფაკულტეტი</a:t>
            </a:r>
            <a:br>
              <a:rPr lang="ka-GE" sz="2200" b="1" dirty="0"/>
            </a:b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EC2D6-DF3B-A626-B018-D69397050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9083" y="2723465"/>
            <a:ext cx="8825658" cy="2490560"/>
          </a:xfrm>
        </p:spPr>
        <p:txBody>
          <a:bodyPr>
            <a:normAutofit/>
          </a:bodyPr>
          <a:lstStyle/>
          <a:p>
            <a:pPr algn="ctr"/>
            <a:r>
              <a:rPr lang="ka-GE" sz="2400" dirty="0">
                <a:solidFill>
                  <a:schemeClr val="bg1"/>
                </a:solidFill>
              </a:rPr>
              <a:t>სამართლისა და საერთაშორისო ურთიერთობების ხარისხის უზრუნველყოფის სამსახურის</a:t>
            </a:r>
          </a:p>
          <a:p>
            <a:pPr algn="ctr"/>
            <a:r>
              <a:rPr lang="ka-GE" sz="2400" b="1" dirty="0">
                <a:solidFill>
                  <a:schemeClr val="bg1"/>
                </a:solidFill>
              </a:rPr>
              <a:t>სამოქმედო გეგმა</a:t>
            </a:r>
          </a:p>
          <a:p>
            <a:pPr algn="ctr"/>
            <a:endParaRPr lang="ka-GE" sz="2400" dirty="0">
              <a:solidFill>
                <a:schemeClr val="bg1"/>
              </a:solidFill>
            </a:endParaRPr>
          </a:p>
          <a:p>
            <a:pPr algn="r"/>
            <a:r>
              <a:rPr lang="ka-GE" sz="2400" dirty="0">
                <a:solidFill>
                  <a:schemeClr val="bg1"/>
                </a:solidFill>
              </a:rPr>
              <a:t>მარიამ ჯიქია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59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D1020-0E55-22F3-705E-919844AE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89D27-9578-4D29-97D4-50C781F79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328" y="1572369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a-GE" sz="3200" b="1" dirty="0"/>
          </a:p>
          <a:p>
            <a:pPr marL="0" indent="0" algn="ctr">
              <a:buNone/>
            </a:pPr>
            <a:endParaRPr lang="ka-GE" sz="3200" b="1" dirty="0"/>
          </a:p>
          <a:p>
            <a:pPr marL="0" indent="0" algn="ctr">
              <a:buNone/>
            </a:pPr>
            <a:r>
              <a:rPr lang="ka-GE" sz="3200" b="1" dirty="0"/>
              <a:t>მადლობა ყურადღებისთვის!</a:t>
            </a:r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9FB32D-1D24-CE10-B56E-8405100EBB76}"/>
              </a:ext>
            </a:extLst>
          </p:cNvPr>
          <p:cNvSpPr txBox="1"/>
          <p:nvPr/>
        </p:nvSpPr>
        <p:spPr>
          <a:xfrm>
            <a:off x="3398195" y="195716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2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99C76-2D20-FE39-74FD-4802F25A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54005"/>
            <a:ext cx="8761413" cy="1085377"/>
          </a:xfrm>
        </p:spPr>
        <p:txBody>
          <a:bodyPr/>
          <a:lstStyle/>
          <a:p>
            <a:pPr algn="ctr"/>
            <a:r>
              <a:rPr lang="ka-GE" sz="2800" b="1" dirty="0"/>
              <a:t>ხარისხის შიდა უზრუნველყოფა - </a:t>
            </a:r>
            <a:br>
              <a:rPr lang="ka-GE" sz="2800" b="1" dirty="0"/>
            </a:br>
            <a:r>
              <a:rPr lang="ka-GE" sz="2800" b="1" dirty="0"/>
              <a:t>ძირითადი ამოცანები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84126-8321-8EA5-1317-4456A9393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907741"/>
            <a:ext cx="8825659" cy="411205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ka-GE" dirty="0"/>
          </a:p>
          <a:p>
            <a:r>
              <a:rPr lang="ka-GE" dirty="0"/>
              <a:t>სასწავლო და სამეცნიერო-კვლევითი მუშაობის შეფასება;</a:t>
            </a:r>
          </a:p>
          <a:p>
            <a:r>
              <a:rPr lang="ka-GE" dirty="0"/>
              <a:t>სასწავლო და სამეცნიერო-კვლევითი საქმიანობის შეფასების შედეგად იდენტიფიცირებული ხარვეზების აღმოფხვრის მეთოდების დანერგვა და ხელშეწყობა;</a:t>
            </a:r>
          </a:p>
          <a:p>
            <a:r>
              <a:rPr lang="ka-GE" dirty="0"/>
              <a:t>საგანმანათლებლო პროგრამების ავტორიზაციისა და აკრედიტაციის პროცესების წარმართვა;</a:t>
            </a:r>
          </a:p>
          <a:p>
            <a:r>
              <a:rPr lang="ka-GE" dirty="0"/>
              <a:t>საერთაშორისო თანამშრომლობისა და საერთო ევროპულ საგანმანათლებლო სივრცეში უნივერსიტეტის ინტეგრაციის ხელშეწყობა;</a:t>
            </a:r>
          </a:p>
          <a:p>
            <a:r>
              <a:rPr lang="ka-GE" dirty="0"/>
              <a:t>სტუდენტთა და აკადემიური პერსონალის მობილობის ხელშეწყობა.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ka-GE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583C-590C-C38B-CEE6-5F655B033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8761413" cy="842432"/>
          </a:xfrm>
        </p:spPr>
        <p:txBody>
          <a:bodyPr/>
          <a:lstStyle/>
          <a:p>
            <a:pPr algn="ctr"/>
            <a:r>
              <a:rPr lang="ka-GE" sz="2400" b="1" dirty="0"/>
              <a:t>ფაკულტეტის ხარისხის უზრუნველყოფის სამსახურის მიერ გაწეული საქმიანობა და მისი შედეგები </a:t>
            </a:r>
            <a:r>
              <a:rPr lang="en-US" sz="2400" b="1" dirty="0"/>
              <a:t>2019-2022 </a:t>
            </a:r>
            <a:r>
              <a:rPr lang="ka-GE" sz="2400" b="1" dirty="0"/>
              <a:t>წლებში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738FC-F977-95D7-B9F0-F89600F2B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44366"/>
            <a:ext cx="10508510" cy="3675434"/>
          </a:xfrm>
        </p:spPr>
        <p:txBody>
          <a:bodyPr>
            <a:normAutofit/>
          </a:bodyPr>
          <a:lstStyle/>
          <a:p>
            <a:pPr lvl="0"/>
            <a:r>
              <a:rPr lang="ka-GE" sz="2200" dirty="0"/>
              <a:t>სასწავლო პროცესის შეფასება;</a:t>
            </a:r>
          </a:p>
          <a:p>
            <a:pPr lvl="1"/>
            <a:r>
              <a:rPr lang="ka-GE" dirty="0"/>
              <a:t>ლექცია-სემინარებზე დასწრება;</a:t>
            </a:r>
          </a:p>
          <a:p>
            <a:pPr lvl="1"/>
            <a:r>
              <a:rPr lang="ka-GE" dirty="0"/>
              <a:t>სტუდენტთა კმაყოფილების კვლევა;</a:t>
            </a:r>
          </a:p>
          <a:p>
            <a:pPr lvl="1"/>
            <a:r>
              <a:rPr lang="ka-GE" dirty="0"/>
              <a:t>კურსდამთავრებულთა კმაყოფილების კვლევა;</a:t>
            </a:r>
          </a:p>
          <a:p>
            <a:pPr lvl="1"/>
            <a:r>
              <a:rPr lang="ka-GE" dirty="0"/>
              <a:t>აკადემიური და მოწვეული პროფესორების კმაყოფილების კვლევა;</a:t>
            </a:r>
          </a:p>
          <a:p>
            <a:pPr marL="457200" lvl="1" indent="0">
              <a:buNone/>
            </a:pPr>
            <a:endParaRPr lang="ka-GE" dirty="0"/>
          </a:p>
          <a:p>
            <a:pPr lvl="0"/>
            <a:r>
              <a:rPr lang="ka-GE" sz="2200" dirty="0"/>
              <a:t>სამეცნიერო-კვლევითი საქმიანობის შეფასება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2E2DC-3813-5EE2-B05A-31B69D8D9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2400" b="1" dirty="0"/>
              <a:t>ფაკულტეტის ხარისხის უზრუნველყოფის სამსახურის მიერ გაწეული საქმიანობა და მისი შედეგები </a:t>
            </a:r>
            <a:r>
              <a:rPr lang="en-US" sz="2400" b="1" dirty="0"/>
              <a:t>2019-2022 </a:t>
            </a:r>
            <a:r>
              <a:rPr lang="ka-GE" sz="2400" b="1" dirty="0"/>
              <a:t>წლებში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6C91A-9834-E0A9-9082-CBB92E06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49819"/>
            <a:ext cx="8825659" cy="3927315"/>
          </a:xfrm>
        </p:spPr>
        <p:txBody>
          <a:bodyPr>
            <a:normAutofit/>
          </a:bodyPr>
          <a:lstStyle/>
          <a:p>
            <a:pPr lvl="0"/>
            <a:r>
              <a:rPr lang="ka-GE" sz="2200" dirty="0"/>
              <a:t>პროგრამების აკრედიტაციის პროცესის წარმართვა</a:t>
            </a:r>
          </a:p>
          <a:p>
            <a:pPr lvl="1"/>
            <a:r>
              <a:rPr lang="ka-GE" dirty="0"/>
              <a:t>შრომის ბაზრის კვლევა;</a:t>
            </a:r>
          </a:p>
          <a:p>
            <a:pPr lvl="1"/>
            <a:r>
              <a:rPr lang="ka-GE" dirty="0"/>
              <a:t>დამსაქმებელთა ინტერესების კვლევა;</a:t>
            </a:r>
          </a:p>
          <a:p>
            <a:pPr lvl="1"/>
            <a:r>
              <a:rPr lang="ka-GE" dirty="0"/>
              <a:t>ანალოგების შესწავლა;</a:t>
            </a:r>
          </a:p>
          <a:p>
            <a:pPr lvl="1"/>
            <a:r>
              <a:rPr lang="ka-GE" dirty="0"/>
              <a:t>დარგობრივი მახასიათებლისა და თანამედროვე შრომის ბაზრის მოთხოვნების შესაბამისად პროგრამების მოდიფიცირება.</a:t>
            </a:r>
          </a:p>
          <a:p>
            <a:pPr marL="457200" lvl="1" indent="0">
              <a:buNone/>
            </a:pPr>
            <a:endParaRPr lang="ka-GE" dirty="0"/>
          </a:p>
          <a:p>
            <a:pPr lvl="0"/>
            <a:r>
              <a:rPr lang="ka-GE" sz="2200" dirty="0"/>
              <a:t>ინტერნაციონალიზაციის პროცესის ხელშეწყობა</a:t>
            </a:r>
          </a:p>
          <a:p>
            <a:pPr lvl="1"/>
            <a:r>
              <a:rPr lang="ka-GE" dirty="0"/>
              <a:t>ადგილობრივი და საერთაშორისო სამეცნიერო კონფერენციები</a:t>
            </a:r>
          </a:p>
          <a:p>
            <a:pPr lvl="1"/>
            <a:r>
              <a:rPr lang="ka-GE" dirty="0"/>
              <a:t>სემინარები, </a:t>
            </a:r>
            <a:r>
              <a:rPr lang="ka-GE" dirty="0" err="1"/>
              <a:t>ვორქშოპები</a:t>
            </a:r>
            <a:r>
              <a:rPr lang="ka-GE" dirty="0"/>
              <a:t>, კონფერენციები სტუდენტებისთვის</a:t>
            </a:r>
          </a:p>
          <a:p>
            <a:pPr lvl="1"/>
            <a:endParaRPr lang="ka-GE" dirty="0"/>
          </a:p>
          <a:p>
            <a:pPr lvl="0"/>
            <a:endParaRPr lang="ka-GE" dirty="0"/>
          </a:p>
          <a:p>
            <a:pPr lvl="1"/>
            <a:endParaRPr lang="ka-GE" dirty="0"/>
          </a:p>
          <a:p>
            <a:pPr marL="457200" lvl="1" indent="0">
              <a:buNone/>
            </a:pPr>
            <a:endParaRPr lang="ka-G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8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3F39-C897-F4B6-A4A6-01A637DD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8761413" cy="842432"/>
          </a:xfrm>
        </p:spPr>
        <p:txBody>
          <a:bodyPr/>
          <a:lstStyle/>
          <a:p>
            <a:pPr algn="ctr"/>
            <a:r>
              <a:rPr lang="ka-GE" sz="2400" dirty="0"/>
              <a:t>ფაკულტეტის ხარისხის უზრუნველყოფის სამსახურის საქმიანობის შედეგები 2019-2022 წლებში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B1ED-4E56-44BB-AECB-52F033669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55073"/>
            <a:ext cx="8825659" cy="36647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ka-GE" dirty="0"/>
              <a:t>6 აკრედიტირებული პროგრამა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</a:t>
            </a:r>
            <a:r>
              <a:rPr lang="ka-GE" dirty="0"/>
              <a:t> საბაკალავრო პროგრამა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ka-GE" dirty="0"/>
              <a:t>2 სამაგისტრო პროგრამა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ka-GE" dirty="0"/>
              <a:t>1 სადოქტორო პროგრამა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dirty="0"/>
              <a:t>10 სამეცნიერო ნაშრომთა კრებული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dirty="0"/>
              <a:t>5 სტუდენტთა ნაშრომების კრებული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dirty="0"/>
              <a:t>200-მდე შემოწმებული ლექცია-სემინარი</a:t>
            </a:r>
          </a:p>
          <a:p>
            <a:pPr marL="457200" lvl="1" indent="0">
              <a:buNone/>
            </a:pP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81826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8BDE-EF1F-7C99-975A-A9E4E3D4B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sz="3000" b="1" dirty="0"/>
              <a:t>სამოქმედო გეგმა 2023-2026 წლებში</a:t>
            </a:r>
            <a:endParaRPr lang="en-US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FE8F-A224-7AB5-0EC4-257BCAF8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48495"/>
            <a:ext cx="8825659" cy="4019413"/>
          </a:xfrm>
        </p:spPr>
        <p:txBody>
          <a:bodyPr>
            <a:normAutofit fontScale="85000" lnSpcReduction="10000"/>
          </a:bodyPr>
          <a:lstStyle/>
          <a:p>
            <a:r>
              <a:rPr lang="ka-GE" sz="2200" b="1" dirty="0" err="1"/>
              <a:t>რეაკრედიტირებული</a:t>
            </a:r>
            <a:r>
              <a:rPr lang="ka-GE" sz="2200" b="1" dirty="0"/>
              <a:t> პროგრამებისა და განმახორციელებელი პერსონალის პერიოდული შეფასება:</a:t>
            </a:r>
          </a:p>
          <a:p>
            <a:pPr lvl="1"/>
            <a:r>
              <a:rPr lang="ka-GE" sz="2200" dirty="0"/>
              <a:t>სტუდენტთა კმაყოფილების კვლევა;</a:t>
            </a:r>
          </a:p>
          <a:p>
            <a:pPr lvl="1"/>
            <a:r>
              <a:rPr lang="ka-GE" sz="2200" dirty="0"/>
              <a:t>კურსდამთავრებულთა კმაყოფილების კვლევა;</a:t>
            </a:r>
          </a:p>
          <a:p>
            <a:pPr lvl="1"/>
            <a:r>
              <a:rPr lang="ka-GE" sz="2200" dirty="0"/>
              <a:t>აკადემიური და მოწვეული პერსონალის კმაყოფილების კვლევა;</a:t>
            </a:r>
          </a:p>
          <a:p>
            <a:pPr lvl="1"/>
            <a:r>
              <a:rPr lang="ka-GE" sz="2200" dirty="0"/>
              <a:t>ადმინისტრაციული და დამხმარე პერსონალის კმაყოფილების კვლევა;</a:t>
            </a:r>
          </a:p>
          <a:p>
            <a:pPr lvl="1"/>
            <a:r>
              <a:rPr lang="ka-GE" sz="2200" dirty="0"/>
              <a:t>დამსაქმებელთა ინტერესების კვლევა;</a:t>
            </a:r>
          </a:p>
          <a:p>
            <a:pPr lvl="1"/>
            <a:r>
              <a:rPr lang="ka-GE" sz="2200" dirty="0"/>
              <a:t>აკადემიური პერსონალის სამეცნიერო-კვლევითი საქმიანობის შეფასება;</a:t>
            </a:r>
          </a:p>
          <a:p>
            <a:pPr lvl="1"/>
            <a:r>
              <a:rPr lang="ka-GE" sz="2200" dirty="0"/>
              <a:t>სწავლის შედეგების შეფასება;</a:t>
            </a:r>
          </a:p>
          <a:p>
            <a:pPr lvl="1"/>
            <a:r>
              <a:rPr lang="ka-GE" sz="2200" dirty="0"/>
              <a:t>გარე </a:t>
            </a:r>
            <a:r>
              <a:rPr lang="ka-GE" sz="2200" dirty="0" err="1"/>
              <a:t>აქტორების</a:t>
            </a:r>
            <a:r>
              <a:rPr lang="ka-GE" sz="2200" dirty="0"/>
              <a:t> მიერ პროგრამების პერიოდული შეფასება.</a:t>
            </a:r>
          </a:p>
          <a:p>
            <a:pPr marL="457200" lvl="1" indent="0">
              <a:buNone/>
            </a:pPr>
            <a:endParaRPr lang="ka-GE" sz="2200" dirty="0"/>
          </a:p>
          <a:p>
            <a:pPr lvl="0"/>
            <a:endParaRPr lang="ka-GE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3753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07803-A064-C0FF-B7B9-374FCB81E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sz="3600" b="1" dirty="0"/>
              <a:t>სამოქმედო გეგმა 2023-2026 წლებში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7C377-A91F-4AEB-B1CB-C7952909B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z="2400" b="1" dirty="0" err="1"/>
              <a:t>რეაკრედიტირებული</a:t>
            </a:r>
            <a:r>
              <a:rPr lang="ka-GE" sz="2400" b="1" dirty="0"/>
              <a:t> პროგრამების პერიოდული მოდიფიცირება და </a:t>
            </a:r>
            <a:r>
              <a:rPr lang="ka-GE" sz="2400" b="1" dirty="0" err="1"/>
              <a:t>კლასტერული</a:t>
            </a:r>
            <a:r>
              <a:rPr lang="ka-GE" sz="2400" b="1" dirty="0"/>
              <a:t> აკრედიტაციისთვის მომზადება:</a:t>
            </a:r>
          </a:p>
          <a:p>
            <a:pPr marL="0" lvl="0" indent="0">
              <a:buNone/>
            </a:pPr>
            <a:endParaRPr lang="ka-GE" sz="2200" b="1" dirty="0"/>
          </a:p>
          <a:p>
            <a:pPr lvl="1"/>
            <a:r>
              <a:rPr lang="ka-GE" sz="2200" dirty="0" err="1"/>
              <a:t>ინტერდისციპლინური</a:t>
            </a:r>
            <a:r>
              <a:rPr lang="ka-GE" sz="2200" dirty="0"/>
              <a:t> სასწავლო კურსების ინტეგრირება;</a:t>
            </a:r>
          </a:p>
          <a:p>
            <a:pPr lvl="1"/>
            <a:r>
              <a:rPr lang="ka-GE" sz="2200" dirty="0"/>
              <a:t>პრაქტიკული სასწავლო კურსების დამატება;</a:t>
            </a:r>
          </a:p>
          <a:p>
            <a:pPr lvl="1"/>
            <a:r>
              <a:rPr lang="ka-GE" sz="2200" dirty="0"/>
              <a:t>უცხოენოვანი სასწავლო კურსების შემუშავება</a:t>
            </a:r>
            <a:r>
              <a:rPr lang="en-US" sz="2200" dirty="0"/>
              <a:t>;</a:t>
            </a:r>
            <a:endParaRPr lang="ka-GE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72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4292F-FF3C-9E87-27CA-CED8513B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sz="3000" b="1" dirty="0"/>
              <a:t>სამოქმედო გეგმა 2023-2026 წლებში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FE425-70B8-4C06-5A0E-45D74951A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600" dirty="0"/>
              <a:t>ახალი საგანმანათლებლო პროგრამების შექმნა:</a:t>
            </a:r>
          </a:p>
          <a:p>
            <a:pPr lvl="1"/>
            <a:r>
              <a:rPr lang="ka-GE" sz="2200" dirty="0"/>
              <a:t>სამართლის სადოქტორო პროგრამა;</a:t>
            </a:r>
          </a:p>
          <a:p>
            <a:pPr lvl="1"/>
            <a:r>
              <a:rPr lang="ka-GE" sz="2200" dirty="0"/>
              <a:t>საერთაშორისო უსაფრთხოების სამაგისტრო პროგრამა;</a:t>
            </a:r>
          </a:p>
          <a:p>
            <a:pPr lvl="1"/>
            <a:r>
              <a:rPr lang="ka-GE" sz="2200" dirty="0"/>
              <a:t>ტუშის უნივერსიტეტთან ერთობლივი სამაგისტრო პროგრამა - ადამიანის უფლებები და უსაფრთხოება</a:t>
            </a:r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03566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6AAC-0555-1FEB-1BA0-B29DB4F7E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sz="3600" b="1" dirty="0"/>
              <a:t>სამოქმედო გეგმა 2023-2026 წლებში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3AFB8-AA3B-8604-3877-21347823D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89289"/>
            <a:ext cx="8825659" cy="3730511"/>
          </a:xfrm>
        </p:spPr>
        <p:txBody>
          <a:bodyPr>
            <a:normAutofit fontScale="92500" lnSpcReduction="10000"/>
          </a:bodyPr>
          <a:lstStyle/>
          <a:p>
            <a:r>
              <a:rPr lang="ka-GE" sz="2200" b="1" dirty="0"/>
              <a:t>ინტერნაციონალიზაციის გაძლიერება</a:t>
            </a:r>
          </a:p>
          <a:p>
            <a:pPr lvl="1"/>
            <a:r>
              <a:rPr lang="ka-GE" sz="2000" dirty="0"/>
              <a:t>საერთაშორისო თანამშრომლობა „</a:t>
            </a:r>
            <a:r>
              <a:rPr lang="ka-GE" sz="2000" dirty="0" err="1"/>
              <a:t>კოტუტელის</a:t>
            </a:r>
            <a:r>
              <a:rPr lang="ka-GE" sz="2000" dirty="0"/>
              <a:t>“ ხელშეკრულების საფუძველზე</a:t>
            </a:r>
          </a:p>
          <a:p>
            <a:pPr lvl="2"/>
            <a:r>
              <a:rPr lang="ka-GE" sz="2000" dirty="0"/>
              <a:t>გრანადის უნივერსიტეტი</a:t>
            </a:r>
          </a:p>
          <a:p>
            <a:pPr lvl="1"/>
            <a:r>
              <a:rPr lang="ka-GE" sz="2000" dirty="0"/>
              <a:t>საერთაშორისო თანამშრომლობა სამეცნიერო-კვლევითი საქმიანობის ფარგლებში</a:t>
            </a:r>
          </a:p>
          <a:p>
            <a:pPr lvl="2"/>
            <a:r>
              <a:rPr lang="ka-GE" sz="2000" dirty="0"/>
              <a:t>გრანადის უნივერსიტეტი, იზმირის უნივერსიტეტი, სტამბულის „</a:t>
            </a:r>
            <a:r>
              <a:rPr lang="ka-GE" sz="2000" dirty="0" err="1"/>
              <a:t>ბილგი</a:t>
            </a:r>
            <a:r>
              <a:rPr lang="ka-GE" sz="2000" dirty="0"/>
              <a:t>“ უნივერსიტეტი, სტამბულის </a:t>
            </a:r>
            <a:r>
              <a:rPr lang="ka-GE" sz="2000" dirty="0" err="1"/>
              <a:t>მედენიეტის</a:t>
            </a:r>
            <a:r>
              <a:rPr lang="ka-GE" sz="2000" dirty="0"/>
              <a:t> უნივერსიტეტი.</a:t>
            </a:r>
          </a:p>
          <a:p>
            <a:pPr lvl="1"/>
            <a:r>
              <a:rPr lang="ka-GE" sz="2000" dirty="0"/>
              <a:t>საერთაშორისო თანამშრომლობა გაცვლითი პროგრამის ფარგლებში	</a:t>
            </a:r>
          </a:p>
          <a:p>
            <a:pPr lvl="2"/>
            <a:r>
              <a:rPr lang="ka-GE" sz="2000" dirty="0"/>
              <a:t>იზმირის უნივერსიტეტი, სტამბულის </a:t>
            </a:r>
            <a:r>
              <a:rPr lang="ka-GE" sz="2000" dirty="0" err="1"/>
              <a:t>მედენიეტის</a:t>
            </a:r>
            <a:r>
              <a:rPr lang="ka-GE" sz="2000" dirty="0"/>
              <a:t> უნივერსიტეტი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418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{F976E7CF-0E2F-4219-8221-EF8816F1B734}tf02900722</Template>
  <TotalTime>120</TotalTime>
  <Words>358</Words>
  <Application>Microsoft Office PowerPoint</Application>
  <PresentationFormat>Широкоэкранный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Sylfaen</vt:lpstr>
      <vt:lpstr>Wingdings</vt:lpstr>
      <vt:lpstr>Wingdings 3</vt:lpstr>
      <vt:lpstr>Ion Boardroom</vt:lpstr>
      <vt:lpstr>საქართველოს ტექნიკური უნივერსიტეტი სამართლისა და საერთაშორისო ურთიერთობების ფაკულტეტი </vt:lpstr>
      <vt:lpstr>ხარისხის შიდა უზრუნველყოფა -  ძირითადი ამოცანები</vt:lpstr>
      <vt:lpstr>ფაკულტეტის ხარისხის უზრუნველყოფის სამსახურის მიერ გაწეული საქმიანობა და მისი შედეგები 2019-2022 წლებში</vt:lpstr>
      <vt:lpstr>ფაკულტეტის ხარისხის უზრუნველყოფის სამსახურის მიერ გაწეული საქმიანობა და მისი შედეგები 2019-2022 წლებში</vt:lpstr>
      <vt:lpstr>ფაკულტეტის ხარისხის უზრუნველყოფის სამსახურის საქმიანობის შედეგები 2019-2022 წლებში</vt:lpstr>
      <vt:lpstr>სამოქმედო გეგმა 2023-2026 წლებში</vt:lpstr>
      <vt:lpstr>სამოქმედო გეგმა 2023-2026 წლებში</vt:lpstr>
      <vt:lpstr>სამოქმედო გეგმა 2023-2026 წლებში</vt:lpstr>
      <vt:lpstr>სამოქმედო გეგმა 2023-2026 წლებში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ცხინვალის რეგონის კონფლიქტი</dc:title>
  <dc:creator>hp</dc:creator>
  <cp:lastModifiedBy>Katz</cp:lastModifiedBy>
  <cp:revision>25</cp:revision>
  <dcterms:created xsi:type="dcterms:W3CDTF">2022-07-17T18:12:15Z</dcterms:created>
  <dcterms:modified xsi:type="dcterms:W3CDTF">2022-12-23T11:30:38Z</dcterms:modified>
</cp:coreProperties>
</file>